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Wingdings 3" panose="05040102010807070707" pitchFamily="18" charset="2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Kanit" panose="020B0604020202020204" charset="-34"/>
      <p:regular r:id="rId20"/>
    </p:embeddedFont>
    <p:embeddedFont>
      <p:font typeface="Martel Sans Light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9" d="100"/>
          <a:sy n="79" d="100"/>
        </p:scale>
        <p:origin x="1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30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1054" y="822960"/>
            <a:ext cx="9601200" cy="3566161"/>
          </a:xfrm>
        </p:spPr>
        <p:txBody>
          <a:bodyPr anchor="b">
            <a:normAutofit/>
          </a:bodyPr>
          <a:lstStyle>
            <a:lvl1pPr algn="l">
              <a:defRPr sz="576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1054" y="4612641"/>
            <a:ext cx="7680960" cy="2336800"/>
          </a:xfrm>
        </p:spPr>
        <p:txBody>
          <a:bodyPr anchor="t">
            <a:normAutofit/>
          </a:bodyPr>
          <a:lstStyle>
            <a:lvl1pPr marL="0" indent="0" algn="l">
              <a:buNone/>
              <a:defRPr sz="252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9873614" y="10160"/>
            <a:ext cx="4572000" cy="4572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7329805" y="109855"/>
            <a:ext cx="7296786" cy="7296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682990" y="274320"/>
            <a:ext cx="5943600" cy="594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803005" y="38734"/>
            <a:ext cx="5823587" cy="58235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9414512" y="731522"/>
            <a:ext cx="5212079" cy="521207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328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22960" y="640080"/>
            <a:ext cx="12982574" cy="374904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097282" y="4612640"/>
            <a:ext cx="9965052" cy="54864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92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11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4937760"/>
            <a:ext cx="10243186" cy="225552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363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822960"/>
            <a:ext cx="10972801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35454" y="4114800"/>
            <a:ext cx="10241280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161281"/>
            <a:ext cx="10241280" cy="2021838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01593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4114800"/>
            <a:ext cx="10241280" cy="203688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3" y="6159577"/>
            <a:ext cx="10243188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41159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822960"/>
            <a:ext cx="10972800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5" y="4714241"/>
            <a:ext cx="10241281" cy="125983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974080"/>
            <a:ext cx="10241281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547851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4" y="4714241"/>
            <a:ext cx="1024128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720079"/>
            <a:ext cx="10241281" cy="1473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096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1533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22254" y="822960"/>
            <a:ext cx="246888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822960"/>
            <a:ext cx="9387840" cy="637032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6406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30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880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0019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90282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083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6450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5612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0863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787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2407920"/>
            <a:ext cx="10241281" cy="2737920"/>
          </a:xfrm>
        </p:spPr>
        <p:txBody>
          <a:bodyPr anchor="b">
            <a:normAutofit/>
          </a:bodyPr>
          <a:lstStyle>
            <a:lvl1pPr algn="l">
              <a:defRPr sz="432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394960"/>
            <a:ext cx="10241280" cy="179832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6436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1054" y="822961"/>
            <a:ext cx="5925186" cy="433832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9760" y="822961"/>
            <a:ext cx="5921375" cy="433831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54084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6497" y="822960"/>
            <a:ext cx="5579744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1054" y="1524635"/>
            <a:ext cx="5925186" cy="3636646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4879" y="822960"/>
            <a:ext cx="5598161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854" y="1514474"/>
            <a:ext cx="5915026" cy="3636646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55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1760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44539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2014" y="822960"/>
            <a:ext cx="4389120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5" y="822960"/>
            <a:ext cx="7132321" cy="637032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2014" y="2651760"/>
            <a:ext cx="4389120" cy="2509520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1284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374" y="1737360"/>
            <a:ext cx="7223760" cy="137160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6814" y="1097280"/>
            <a:ext cx="3937169" cy="54864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7374" y="3332480"/>
            <a:ext cx="7225666" cy="2458720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288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048363" y="3556000"/>
            <a:ext cx="3578230" cy="385064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1054" y="5384799"/>
            <a:ext cx="10241280" cy="18084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822961"/>
            <a:ext cx="10241280" cy="4338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5294" y="740664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1054" y="740664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35841" y="6694171"/>
            <a:ext cx="1370694" cy="8039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84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3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6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9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212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Medical Diagnosis Assistant: A RAG-Based Solution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888224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Our project aims to develop a medical diagnosis assistant. It uses Retrieval-Augmented Generation (RAG) to aid medical professionals. We will improve diagnostic accuracy. This enhances efficiency. It will support clinical decision-making.</a:t>
            </a:r>
            <a:endParaRPr lang="en-US" sz="1850" dirty="0"/>
          </a:p>
        </p:txBody>
      </p:sp>
      <p:sp>
        <p:nvSpPr>
          <p:cNvPr id="9" name="Rectangle 8"/>
          <p:cNvSpPr/>
          <p:nvPr/>
        </p:nvSpPr>
        <p:spPr>
          <a:xfrm>
            <a:off x="6324123" y="5754552"/>
            <a:ext cx="22519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Kanit" panose="020B0604020202020204" charset="-34"/>
                <a:cs typeface="Kanit" panose="020B0604020202020204" charset="-34"/>
              </a:rPr>
              <a:t>Team Members:</a:t>
            </a:r>
          </a:p>
          <a:p>
            <a:r>
              <a:rPr lang="en-US" sz="2000" dirty="0" smtClean="0">
                <a:latin typeface="Kanit" panose="020B0604020202020204" charset="-34"/>
                <a:cs typeface="Kanit" panose="020B0604020202020204" charset="-34"/>
              </a:rPr>
              <a:t>Shajahan Sayyed</a:t>
            </a:r>
            <a:endParaRPr lang="en-IN" sz="2000" dirty="0">
              <a:latin typeface="Kanit" panose="020B0604020202020204" charset="-34"/>
              <a:cs typeface="Kanit" panose="020B060402020202020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0911"/>
            <a:ext cx="5774211" cy="664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Topic &amp; Domain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90218" y="1849279"/>
            <a:ext cx="2656284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Domain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90218" y="2406968"/>
            <a:ext cx="6249591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Our project focuses on medical diagnosis assistance. The corpus will include textbooks and research papers.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0218" y="3332321"/>
            <a:ext cx="6249591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Sources include the Mayo Clinic database and NIH. We will leverage comprehensive medical knowledge.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212" y="1877497"/>
            <a:ext cx="6920511" cy="473505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0218" y="4646044"/>
            <a:ext cx="2656284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Rationale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90217" y="5208363"/>
            <a:ext cx="6249591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We will enhance diagnostic accuracy. We will also improve efficiency.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3723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06942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937974" y="212740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0694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Primary 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2564963"/>
            <a:ext cx="85195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Create a RAG system for diagnostic suggestions based on symptoms. It will also consider medical history.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383952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937974" y="389751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615559" y="3839528"/>
            <a:ext cx="31755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Integrate Diverse Sources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615559" y="4335066"/>
            <a:ext cx="85195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We will integrate and index a range of medical knowledge sources.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22660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3" name="Text 10"/>
          <p:cNvSpPr/>
          <p:nvPr/>
        </p:nvSpPr>
        <p:spPr>
          <a:xfrm>
            <a:off x="937974" y="528458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2266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Implement Retrieval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5722144"/>
            <a:ext cx="85195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We will use efficient retrieval to identify relevant information.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837724" y="661368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7" name="Text 14"/>
          <p:cNvSpPr/>
          <p:nvPr/>
        </p:nvSpPr>
        <p:spPr>
          <a:xfrm>
            <a:off x="937974" y="667166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615559" y="6613684"/>
            <a:ext cx="28923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615559" y="7109222"/>
            <a:ext cx="85195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We will design an interface for medical professionals.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9393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Value Proposition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056924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2858691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Improved Accuracy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2056924"/>
            <a:ext cx="562451" cy="56245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33259" y="2858691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Enhanced Efficiency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2056924"/>
            <a:ext cx="562570" cy="56257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2395" y="2858810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Decision Support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4280654"/>
            <a:ext cx="562451" cy="56245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324124" y="5082421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6324124" y="5703570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Reduce diagnostic errors with access to knowledge. Expedite the diagnostic process to save time. We provide evidence-based insights. Expert knowledge becomes accessible to providers. Telemedicine, powered by AI, is projected to grow.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163" y="610433"/>
            <a:ext cx="6921103" cy="61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State of the Art in RAG Systems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972741" y="1544598"/>
            <a:ext cx="22860" cy="6074569"/>
          </a:xfrm>
          <a:prstGeom prst="roundRect">
            <a:avLst>
              <a:gd name="adj" fmla="val 138035"/>
            </a:avLst>
          </a:prstGeom>
          <a:solidFill>
            <a:srgbClr val="48446D"/>
          </a:solidFill>
          <a:ln/>
        </p:spPr>
      </p:sp>
      <p:sp>
        <p:nvSpPr>
          <p:cNvPr id="5" name="Shape 2"/>
          <p:cNvSpPr/>
          <p:nvPr/>
        </p:nvSpPr>
        <p:spPr>
          <a:xfrm>
            <a:off x="1186517" y="2006322"/>
            <a:ext cx="631031" cy="22860"/>
          </a:xfrm>
          <a:prstGeom prst="roundRect">
            <a:avLst>
              <a:gd name="adj" fmla="val 138035"/>
            </a:avLst>
          </a:prstGeom>
          <a:solidFill>
            <a:srgbClr val="48446D"/>
          </a:solidFill>
          <a:ln/>
        </p:spPr>
      </p:sp>
      <p:sp>
        <p:nvSpPr>
          <p:cNvPr id="6" name="Shape 3"/>
          <p:cNvSpPr/>
          <p:nvPr/>
        </p:nvSpPr>
        <p:spPr>
          <a:xfrm>
            <a:off x="736104" y="1781175"/>
            <a:ext cx="473273" cy="473273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7" name="Text 4"/>
          <p:cNvSpPr/>
          <p:nvPr/>
        </p:nvSpPr>
        <p:spPr>
          <a:xfrm>
            <a:off x="824210" y="1832193"/>
            <a:ext cx="296942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24539" y="1754862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Overview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24539" y="2190393"/>
            <a:ext cx="821209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RAG combines retrieval and generation. It supports knowledge-intensive tasks.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186517" y="3409236"/>
            <a:ext cx="631031" cy="22860"/>
          </a:xfrm>
          <a:prstGeom prst="roundRect">
            <a:avLst>
              <a:gd name="adj" fmla="val 138035"/>
            </a:avLst>
          </a:prstGeom>
          <a:solidFill>
            <a:srgbClr val="48446D"/>
          </a:solidFill>
          <a:ln/>
        </p:spPr>
      </p:sp>
      <p:sp>
        <p:nvSpPr>
          <p:cNvPr id="11" name="Shape 8"/>
          <p:cNvSpPr/>
          <p:nvPr/>
        </p:nvSpPr>
        <p:spPr>
          <a:xfrm>
            <a:off x="736104" y="3184088"/>
            <a:ext cx="473273" cy="473273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2" name="Text 9"/>
          <p:cNvSpPr/>
          <p:nvPr/>
        </p:nvSpPr>
        <p:spPr>
          <a:xfrm>
            <a:off x="824210" y="3235107"/>
            <a:ext cx="296942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24539" y="3157776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Works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24539" y="3593306"/>
            <a:ext cx="8212098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Lewis et al. (2020) demonstrated RAG in question answering. Guu et al. (2020) showed RAG improves language models.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186517" y="5148739"/>
            <a:ext cx="631031" cy="22860"/>
          </a:xfrm>
          <a:prstGeom prst="roundRect">
            <a:avLst>
              <a:gd name="adj" fmla="val 138035"/>
            </a:avLst>
          </a:prstGeom>
          <a:solidFill>
            <a:srgbClr val="48446D"/>
          </a:solidFill>
          <a:ln/>
        </p:spPr>
      </p:sp>
      <p:sp>
        <p:nvSpPr>
          <p:cNvPr id="16" name="Shape 13"/>
          <p:cNvSpPr/>
          <p:nvPr/>
        </p:nvSpPr>
        <p:spPr>
          <a:xfrm>
            <a:off x="736104" y="4923592"/>
            <a:ext cx="473273" cy="473273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7" name="Text 14"/>
          <p:cNvSpPr/>
          <p:nvPr/>
        </p:nvSpPr>
        <p:spPr>
          <a:xfrm>
            <a:off x="824210" y="4974610"/>
            <a:ext cx="296942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24539" y="4897279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Limitations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24539" y="5332809"/>
            <a:ext cx="821209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Common limitations include hallucinations. Knowledge bases may also be limited.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186517" y="6551652"/>
            <a:ext cx="631031" cy="22860"/>
          </a:xfrm>
          <a:prstGeom prst="roundRect">
            <a:avLst>
              <a:gd name="adj" fmla="val 138035"/>
            </a:avLst>
          </a:prstGeom>
          <a:solidFill>
            <a:srgbClr val="48446D"/>
          </a:solidFill>
          <a:ln/>
        </p:spPr>
      </p:sp>
      <p:sp>
        <p:nvSpPr>
          <p:cNvPr id="21" name="Shape 18"/>
          <p:cNvSpPr/>
          <p:nvPr/>
        </p:nvSpPr>
        <p:spPr>
          <a:xfrm>
            <a:off x="736104" y="6326505"/>
            <a:ext cx="473273" cy="473273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22" name="Text 19"/>
          <p:cNvSpPr/>
          <p:nvPr/>
        </p:nvSpPr>
        <p:spPr>
          <a:xfrm>
            <a:off x="824210" y="6377523"/>
            <a:ext cx="296942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2024539" y="6300192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Medical Domain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2024539" y="6735723"/>
            <a:ext cx="8212098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Growing interest exists in disease prediction. Treatment suggestion are of particular interest.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58773"/>
            <a:ext cx="820197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Approach &amp; System Architecture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1841540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09" y="2309693"/>
            <a:ext cx="336590" cy="4207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36119" y="20808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Knowledge Base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236119" y="2576393"/>
            <a:ext cx="81212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Curated dataset of medical resources. We are including FAISS for search.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3116461" y="3183493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8446D"/>
          </a:solidFill>
          <a:ln/>
        </p:spPr>
      </p:sp>
      <p:sp>
        <p:nvSpPr>
          <p:cNvPr id="8" name="Shape 5"/>
          <p:cNvSpPr/>
          <p:nvPr/>
        </p:nvSpPr>
        <p:spPr>
          <a:xfrm>
            <a:off x="837724" y="3318391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68" y="3786545"/>
            <a:ext cx="336590" cy="4207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95317" y="35577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Retrieval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95317" y="4053245"/>
            <a:ext cx="542555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Semantic search to identify relevant documents.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275659" y="4660344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8446D"/>
          </a:solidFill>
          <a:ln/>
        </p:spPr>
      </p:sp>
      <p:sp>
        <p:nvSpPr>
          <p:cNvPr id="13" name="Shape 9"/>
          <p:cNvSpPr/>
          <p:nvPr/>
        </p:nvSpPr>
        <p:spPr>
          <a:xfrm>
            <a:off x="837724" y="4795242"/>
            <a:ext cx="6477476" cy="1740218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107" y="5454968"/>
            <a:ext cx="336590" cy="42076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54516" y="50345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Generation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54516" y="5530096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LLM generates diagnostic suggestions. It will include supporting evidence.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837724" y="680466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We plan to use Llama 2 (70B) or Med-PaLM. The input is patient data. The output is potential diagnoses. We will rank diagnoses with confidence scores.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0574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Deliverables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268736"/>
            <a:ext cx="4529018" cy="2123242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5080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Functional System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003590"/>
            <a:ext cx="40503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prototype medical diagnosis assistant will be made.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606058" y="2268736"/>
            <a:ext cx="4529018" cy="2123242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5845373" y="25080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Documentation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845373" y="3003590"/>
            <a:ext cx="40503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Detailed system documentation will be produced. This will include architecture and data sources.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631293"/>
            <a:ext cx="9297353" cy="1357193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48706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Evaluation Report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366147"/>
            <a:ext cx="88187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comprehensive evaluation of system performance will be delivered.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6257687"/>
            <a:ext cx="92973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deliverables will also include an open-source code repository. We will demo the final functioning system.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738" y="598289"/>
            <a:ext cx="5566767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Evaluation Methodology</a:t>
            </a:r>
            <a:endParaRPr lang="en-US" sz="4000" dirty="0"/>
          </a:p>
        </p:txBody>
      </p:sp>
      <p:sp>
        <p:nvSpPr>
          <p:cNvPr id="13" name="Text 10"/>
          <p:cNvSpPr/>
          <p:nvPr/>
        </p:nvSpPr>
        <p:spPr>
          <a:xfrm>
            <a:off x="759738" y="6589752"/>
            <a:ext cx="7624524" cy="1041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We will evaluate diagnostic accuracy. We will also measure relevance and coherence. Medical professionals will assess the system. We will compare to baseline LLMs.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759738" y="1862143"/>
            <a:ext cx="7624524" cy="2748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800" dirty="0" smtClean="0">
                <a:solidFill>
                  <a:srgbClr val="D9E1FF"/>
                </a:solidFill>
                <a:latin typeface="Kanit" panose="020B0604020202020204" charset="-34"/>
                <a:ea typeface="Martel Sans Light" pitchFamily="34" charset="-122"/>
                <a:cs typeface="Kanit" panose="020B0604020202020204" charset="-34"/>
              </a:rPr>
              <a:t>Evaluation Metrics:</a:t>
            </a:r>
          </a:p>
          <a:p>
            <a:pPr>
              <a:lnSpc>
                <a:spcPts val="2700"/>
              </a:lnSpc>
            </a:pPr>
            <a:endParaRPr lang="en-US" sz="2800" dirty="0" smtClean="0">
              <a:solidFill>
                <a:srgbClr val="D9E1FF"/>
              </a:solidFill>
              <a:latin typeface="Kanit" panose="020B0604020202020204" charset="-34"/>
              <a:ea typeface="Martel Sans Light" pitchFamily="34" charset="-122"/>
              <a:cs typeface="Kanit" panose="020B0604020202020204" charset="-34"/>
            </a:endParaRPr>
          </a:p>
          <a:p>
            <a:pPr>
              <a:lnSpc>
                <a:spcPts val="2700"/>
              </a:lnSpc>
            </a:pPr>
            <a:r>
              <a:rPr lang="en-US" sz="1700" b="1" dirty="0" smtClean="0"/>
              <a:t>Relevance</a:t>
            </a:r>
            <a:r>
              <a:rPr lang="en-US" sz="1700" dirty="0" smtClean="0"/>
              <a:t> of retrieved documents (</a:t>
            </a:r>
            <a:r>
              <a:rPr lang="en-US" sz="1700" dirty="0" smtClean="0"/>
              <a:t>Precision, Recall)</a:t>
            </a:r>
            <a:endParaRPr lang="en-US" sz="1700" dirty="0" smtClean="0"/>
          </a:p>
          <a:p>
            <a:pPr>
              <a:lnSpc>
                <a:spcPts val="2700"/>
              </a:lnSpc>
            </a:pPr>
            <a:endParaRPr lang="en-US" sz="1700" dirty="0" smtClean="0"/>
          </a:p>
          <a:p>
            <a:pPr>
              <a:lnSpc>
                <a:spcPts val="2700"/>
              </a:lnSpc>
            </a:pPr>
            <a:r>
              <a:rPr lang="en-US" sz="1700" dirty="0" smtClean="0"/>
              <a:t>Output quality: BLEU, ROUGE, </a:t>
            </a:r>
            <a:r>
              <a:rPr lang="en-US" sz="1700" dirty="0" err="1" smtClean="0"/>
              <a:t>BERTScore</a:t>
            </a:r>
            <a:endParaRPr lang="en-US" sz="1700" dirty="0" smtClean="0"/>
          </a:p>
          <a:p>
            <a:pPr>
              <a:lnSpc>
                <a:spcPts val="2700"/>
              </a:lnSpc>
            </a:pPr>
            <a:endParaRPr lang="en-US" sz="1700" dirty="0" smtClean="0"/>
          </a:p>
          <a:p>
            <a:pPr>
              <a:lnSpc>
                <a:spcPts val="2700"/>
              </a:lnSpc>
            </a:pPr>
            <a:r>
              <a:rPr lang="en-US" sz="1700" b="1" dirty="0" smtClean="0"/>
              <a:t>Medical Accuracy: </a:t>
            </a:r>
            <a:r>
              <a:rPr lang="en-US" sz="1700" dirty="0" smtClean="0"/>
              <a:t>Human-in-the-loop evaluation by medical student or via benchmark QA datasets </a:t>
            </a:r>
          </a:p>
          <a:p>
            <a:pPr>
              <a:lnSpc>
                <a:spcPts val="2700"/>
              </a:lnSpc>
            </a:pPr>
            <a:endParaRPr lang="en-US" sz="1700" dirty="0" smtClean="0"/>
          </a:p>
          <a:p>
            <a:pPr>
              <a:lnSpc>
                <a:spcPts val="2700"/>
              </a:lnSpc>
            </a:pPr>
            <a:r>
              <a:rPr lang="en-US" sz="1700" b="1" dirty="0" smtClean="0"/>
              <a:t>RAG </a:t>
            </a:r>
            <a:r>
              <a:rPr lang="en-US" sz="1700" b="1" dirty="0" err="1" smtClean="0"/>
              <a:t>vs</a:t>
            </a:r>
            <a:r>
              <a:rPr lang="en-US" sz="1700" b="1" dirty="0" smtClean="0"/>
              <a:t> LLM Comparison: </a:t>
            </a:r>
            <a:r>
              <a:rPr lang="en-US" sz="1700" dirty="0" smtClean="0"/>
              <a:t>Using identical prompts with/without retrieval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49</TotalTime>
  <Words>503</Words>
  <Application>Microsoft Office PowerPoint</Application>
  <PresentationFormat>Custom</PresentationFormat>
  <Paragraphs>77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Century Gothic</vt:lpstr>
      <vt:lpstr>Wingdings 3</vt:lpstr>
      <vt:lpstr>Calibri</vt:lpstr>
      <vt:lpstr>Kanit</vt:lpstr>
      <vt:lpstr>Martel Sans Light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shajahan sayyed</cp:lastModifiedBy>
  <cp:revision>6</cp:revision>
  <dcterms:created xsi:type="dcterms:W3CDTF">2025-03-23T15:53:55Z</dcterms:created>
  <dcterms:modified xsi:type="dcterms:W3CDTF">2025-03-23T16:48:41Z</dcterms:modified>
</cp:coreProperties>
</file>